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08" r:id="rId3"/>
    <p:sldId id="309" r:id="rId4"/>
    <p:sldId id="310" r:id="rId5"/>
    <p:sldId id="311" r:id="rId6"/>
    <p:sldId id="313" r:id="rId7"/>
    <p:sldId id="314" r:id="rId8"/>
    <p:sldId id="312" r:id="rId9"/>
    <p:sldId id="315" r:id="rId10"/>
    <p:sldId id="320" r:id="rId11"/>
    <p:sldId id="319" r:id="rId12"/>
    <p:sldId id="257" r:id="rId13"/>
  </p:sldIdLst>
  <p:sldSz cx="12190413" cy="6859588"/>
  <p:notesSz cx="6858000" cy="9144000"/>
  <p:defaultTextStyle>
    <a:defPPr>
      <a:defRPr lang="es-CL"/>
    </a:defPPr>
    <a:lvl1pPr marL="0" algn="l" defTabSz="994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251" algn="l" defTabSz="994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4501" algn="l" defTabSz="994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1752" algn="l" defTabSz="994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9003" algn="l" defTabSz="994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6254" algn="l" defTabSz="994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3504" algn="l" defTabSz="994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0755" algn="l" defTabSz="994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8006" algn="l" defTabSz="994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2" d="100"/>
          <a:sy n="112" d="100"/>
        </p:scale>
        <p:origin x="552" y="7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9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1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6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0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96E4-D13B-4D82-AB7C-A783E9DCB68F}" type="datetimeFigureOut">
              <a:rPr lang="es-CL" smtClean="0"/>
              <a:t>24-10-2022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1C6-0FDC-4ED6-9107-4C5B85703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770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96E4-D13B-4D82-AB7C-A783E9DCB68F}" type="datetimeFigureOut">
              <a:rPr lang="es-CL" smtClean="0"/>
              <a:t>24-10-2022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1C6-0FDC-4ED6-9107-4C5B85703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054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50" y="274703"/>
            <a:ext cx="2742843" cy="58528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96E4-D13B-4D82-AB7C-A783E9DCB68F}" type="datetimeFigureOut">
              <a:rPr lang="es-CL" smtClean="0"/>
              <a:t>24-10-2022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1C6-0FDC-4ED6-9107-4C5B85703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859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96E4-D13B-4D82-AB7C-A783E9DCB68F}" type="datetimeFigureOut">
              <a:rPr lang="es-CL" smtClean="0"/>
              <a:t>24-10-2022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1C6-0FDC-4ED6-9107-4C5B85703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05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8" y="4407922"/>
            <a:ext cx="10361851" cy="136239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8" y="2907387"/>
            <a:ext cx="10361851" cy="150053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2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5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17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0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62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35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07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80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96E4-D13B-4D82-AB7C-A783E9DCB68F}" type="datetimeFigureOut">
              <a:rPr lang="es-CL" smtClean="0"/>
              <a:t>24-10-2022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1C6-0FDC-4ED6-9107-4C5B85703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463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96E4-D13B-4D82-AB7C-A783E9DCB68F}" type="datetimeFigureOut">
              <a:rPr lang="es-CL" smtClean="0"/>
              <a:t>24-10-2022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1C6-0FDC-4ED6-9107-4C5B85703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237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51" indent="0">
              <a:buNone/>
              <a:defRPr sz="2200" b="1"/>
            </a:lvl2pPr>
            <a:lvl3pPr marL="994501" indent="0">
              <a:buNone/>
              <a:defRPr sz="2000" b="1"/>
            </a:lvl3pPr>
            <a:lvl4pPr marL="1491752" indent="0">
              <a:buNone/>
              <a:defRPr sz="1700" b="1"/>
            </a:lvl4pPr>
            <a:lvl5pPr marL="1989003" indent="0">
              <a:buNone/>
              <a:defRPr sz="1700" b="1"/>
            </a:lvl5pPr>
            <a:lvl6pPr marL="2486254" indent="0">
              <a:buNone/>
              <a:defRPr sz="1700" b="1"/>
            </a:lvl6pPr>
            <a:lvl7pPr marL="2983504" indent="0">
              <a:buNone/>
              <a:defRPr sz="1700" b="1"/>
            </a:lvl7pPr>
            <a:lvl8pPr marL="3480755" indent="0">
              <a:buNone/>
              <a:defRPr sz="1700" b="1"/>
            </a:lvl8pPr>
            <a:lvl9pPr marL="3978006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51" indent="0">
              <a:buNone/>
              <a:defRPr sz="2200" b="1"/>
            </a:lvl2pPr>
            <a:lvl3pPr marL="994501" indent="0">
              <a:buNone/>
              <a:defRPr sz="2000" b="1"/>
            </a:lvl3pPr>
            <a:lvl4pPr marL="1491752" indent="0">
              <a:buNone/>
              <a:defRPr sz="1700" b="1"/>
            </a:lvl4pPr>
            <a:lvl5pPr marL="1989003" indent="0">
              <a:buNone/>
              <a:defRPr sz="1700" b="1"/>
            </a:lvl5pPr>
            <a:lvl6pPr marL="2486254" indent="0">
              <a:buNone/>
              <a:defRPr sz="1700" b="1"/>
            </a:lvl6pPr>
            <a:lvl7pPr marL="2983504" indent="0">
              <a:buNone/>
              <a:defRPr sz="1700" b="1"/>
            </a:lvl7pPr>
            <a:lvl8pPr marL="3480755" indent="0">
              <a:buNone/>
              <a:defRPr sz="1700" b="1"/>
            </a:lvl8pPr>
            <a:lvl9pPr marL="3978006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96E4-D13B-4D82-AB7C-A783E9DCB68F}" type="datetimeFigureOut">
              <a:rPr lang="es-CL" smtClean="0"/>
              <a:t>24-10-2022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1C6-0FDC-4ED6-9107-4C5B85703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420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96E4-D13B-4D82-AB7C-A783E9DCB68F}" type="datetimeFigureOut">
              <a:rPr lang="es-CL" smtClean="0"/>
              <a:t>24-10-2022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1C6-0FDC-4ED6-9107-4C5B85703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046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96E4-D13B-4D82-AB7C-A783E9DCB68F}" type="datetimeFigureOut">
              <a:rPr lang="es-CL" smtClean="0"/>
              <a:t>24-10-2022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1C6-0FDC-4ED6-9107-4C5B85703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6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114"/>
            <a:ext cx="4010562" cy="116231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2" y="273115"/>
            <a:ext cx="6814780" cy="585446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97251" indent="0">
              <a:buNone/>
              <a:defRPr sz="1300"/>
            </a:lvl2pPr>
            <a:lvl3pPr marL="994501" indent="0">
              <a:buNone/>
              <a:defRPr sz="1100"/>
            </a:lvl3pPr>
            <a:lvl4pPr marL="1491752" indent="0">
              <a:buNone/>
              <a:defRPr sz="1000"/>
            </a:lvl4pPr>
            <a:lvl5pPr marL="1989003" indent="0">
              <a:buNone/>
              <a:defRPr sz="1000"/>
            </a:lvl5pPr>
            <a:lvl6pPr marL="2486254" indent="0">
              <a:buNone/>
              <a:defRPr sz="1000"/>
            </a:lvl6pPr>
            <a:lvl7pPr marL="2983504" indent="0">
              <a:buNone/>
              <a:defRPr sz="1000"/>
            </a:lvl7pPr>
            <a:lvl8pPr marL="3480755" indent="0">
              <a:buNone/>
              <a:defRPr sz="1000"/>
            </a:lvl8pPr>
            <a:lvl9pPr marL="3978006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96E4-D13B-4D82-AB7C-A783E9DCB68F}" type="datetimeFigureOut">
              <a:rPr lang="es-CL" smtClean="0"/>
              <a:t>24-10-2022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1C6-0FDC-4ED6-9107-4C5B85703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97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7" y="4801711"/>
            <a:ext cx="7314248" cy="56687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7" y="612917"/>
            <a:ext cx="7314248" cy="4115753"/>
          </a:xfrm>
        </p:spPr>
        <p:txBody>
          <a:bodyPr/>
          <a:lstStyle>
            <a:lvl1pPr marL="0" indent="0">
              <a:buNone/>
              <a:defRPr sz="3500"/>
            </a:lvl1pPr>
            <a:lvl2pPr marL="497251" indent="0">
              <a:buNone/>
              <a:defRPr sz="3000"/>
            </a:lvl2pPr>
            <a:lvl3pPr marL="994501" indent="0">
              <a:buNone/>
              <a:defRPr sz="2600"/>
            </a:lvl3pPr>
            <a:lvl4pPr marL="1491752" indent="0">
              <a:buNone/>
              <a:defRPr sz="2200"/>
            </a:lvl4pPr>
            <a:lvl5pPr marL="1989003" indent="0">
              <a:buNone/>
              <a:defRPr sz="2200"/>
            </a:lvl5pPr>
            <a:lvl6pPr marL="2486254" indent="0">
              <a:buNone/>
              <a:defRPr sz="2200"/>
            </a:lvl6pPr>
            <a:lvl7pPr marL="2983504" indent="0">
              <a:buNone/>
              <a:defRPr sz="2200"/>
            </a:lvl7pPr>
            <a:lvl8pPr marL="3480755" indent="0">
              <a:buNone/>
              <a:defRPr sz="2200"/>
            </a:lvl8pPr>
            <a:lvl9pPr marL="3978006" indent="0">
              <a:buNone/>
              <a:defRPr sz="22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7" y="5368581"/>
            <a:ext cx="7314248" cy="805048"/>
          </a:xfrm>
        </p:spPr>
        <p:txBody>
          <a:bodyPr/>
          <a:lstStyle>
            <a:lvl1pPr marL="0" indent="0">
              <a:buNone/>
              <a:defRPr sz="1500"/>
            </a:lvl1pPr>
            <a:lvl2pPr marL="497251" indent="0">
              <a:buNone/>
              <a:defRPr sz="1300"/>
            </a:lvl2pPr>
            <a:lvl3pPr marL="994501" indent="0">
              <a:buNone/>
              <a:defRPr sz="1100"/>
            </a:lvl3pPr>
            <a:lvl4pPr marL="1491752" indent="0">
              <a:buNone/>
              <a:defRPr sz="1000"/>
            </a:lvl4pPr>
            <a:lvl5pPr marL="1989003" indent="0">
              <a:buNone/>
              <a:defRPr sz="1000"/>
            </a:lvl5pPr>
            <a:lvl6pPr marL="2486254" indent="0">
              <a:buNone/>
              <a:defRPr sz="1000"/>
            </a:lvl6pPr>
            <a:lvl7pPr marL="2983504" indent="0">
              <a:buNone/>
              <a:defRPr sz="1000"/>
            </a:lvl7pPr>
            <a:lvl8pPr marL="3480755" indent="0">
              <a:buNone/>
              <a:defRPr sz="1000"/>
            </a:lvl8pPr>
            <a:lvl9pPr marL="3978006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96E4-D13B-4D82-AB7C-A783E9DCB68F}" type="datetimeFigureOut">
              <a:rPr lang="es-CL" smtClean="0"/>
              <a:t>24-10-2022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1C6-0FDC-4ED6-9107-4C5B85703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37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9450" tIns="49725" rIns="99450" bIns="4972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99450" tIns="49725" rIns="99450" bIns="4972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29" cy="365210"/>
          </a:xfrm>
          <a:prstGeom prst="rect">
            <a:avLst/>
          </a:prstGeom>
        </p:spPr>
        <p:txBody>
          <a:bodyPr vert="horz" lIns="99450" tIns="49725" rIns="99450" bIns="4972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996E4-D13B-4D82-AB7C-A783E9DCB68F}" type="datetimeFigureOut">
              <a:rPr lang="es-CL" smtClean="0"/>
              <a:t>24-10-2022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99450" tIns="49725" rIns="99450" bIns="4972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29" cy="365210"/>
          </a:xfrm>
          <a:prstGeom prst="rect">
            <a:avLst/>
          </a:prstGeom>
        </p:spPr>
        <p:txBody>
          <a:bodyPr vert="horz" lIns="99450" tIns="49725" rIns="99450" bIns="4972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51C6-0FDC-4ED6-9107-4C5B857039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224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450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938" indent="-372938" algn="l" defTabSz="994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2" indent="-310782" algn="l" defTabSz="994501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127" indent="-248625" algn="l" defTabSz="994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0378" indent="-248625" algn="l" defTabSz="99450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7628" indent="-248625" algn="l" defTabSz="99450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4879" indent="-248625" algn="l" defTabSz="994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130" indent="-248625" algn="l" defTabSz="994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380" indent="-248625" algn="l" defTabSz="994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6631" indent="-248625" algn="l" defTabSz="994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94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51" algn="l" defTabSz="994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501" algn="l" defTabSz="994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52" algn="l" defTabSz="994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003" algn="l" defTabSz="994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254" algn="l" defTabSz="994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504" algn="l" defTabSz="994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755" algn="l" defTabSz="994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006" algn="l" defTabSz="994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7"/>
            <a:ext cx="12191713" cy="68595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331" y="5085978"/>
            <a:ext cx="45910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3"/>
    </mc:Choice>
    <mc:Fallback xmlns="">
      <p:transition spd="slow" advTm="22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0A279FCF-5048-48F5-9DA3-C1540D4310FA}"/>
              </a:ext>
            </a:extLst>
          </p:cNvPr>
          <p:cNvSpPr/>
          <p:nvPr/>
        </p:nvSpPr>
        <p:spPr>
          <a:xfrm>
            <a:off x="357048" y="355015"/>
            <a:ext cx="977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CIP en BatchXpert</a:t>
            </a:r>
          </a:p>
        </p:txBody>
      </p:sp>
      <p:pic>
        <p:nvPicPr>
          <p:cNvPr id="6" name="Imagen 5" descr="Forma&#10;&#10;Descripción generada automáticamente con confianza baja">
            <a:extLst>
              <a:ext uri="{FF2B5EF4-FFF2-40B4-BE49-F238E27FC236}">
                <a16:creationId xmlns:a16="http://schemas.microsoft.com/office/drawing/2014/main" id="{F47ABC8D-5885-4F96-8C43-651ADCA5B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0" y="6139883"/>
            <a:ext cx="1445979" cy="779812"/>
          </a:xfrm>
          <a:prstGeom prst="rect">
            <a:avLst/>
          </a:prstGeom>
        </p:spPr>
      </p:pic>
      <p:sp>
        <p:nvSpPr>
          <p:cNvPr id="4" name="Rectángulo 17">
            <a:extLst>
              <a:ext uri="{FF2B5EF4-FFF2-40B4-BE49-F238E27FC236}">
                <a16:creationId xmlns:a16="http://schemas.microsoft.com/office/drawing/2014/main" id="{9BBFCA57-C1E9-40AE-9425-F1DEFD3A615C}"/>
              </a:ext>
            </a:extLst>
          </p:cNvPr>
          <p:cNvSpPr/>
          <p:nvPr/>
        </p:nvSpPr>
        <p:spPr>
          <a:xfrm>
            <a:off x="354711" y="1120058"/>
            <a:ext cx="10562694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los programas CIP siguen la siguiente estructura, pero son ajustables a los necesidades de los equipo y la planta.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006D38-2A46-4C38-8AA9-6ADAEE382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710" y="1844866"/>
            <a:ext cx="2212103" cy="412925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B7F8710-0B06-4D45-800B-D773B7725B53}"/>
              </a:ext>
            </a:extLst>
          </p:cNvPr>
          <p:cNvSpPr/>
          <p:nvPr/>
        </p:nvSpPr>
        <p:spPr>
          <a:xfrm>
            <a:off x="354710" y="2637706"/>
            <a:ext cx="2212103" cy="10801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357C619-BE86-4C74-9327-999A6E4C2A45}"/>
              </a:ext>
            </a:extLst>
          </p:cNvPr>
          <p:cNvSpPr/>
          <p:nvPr/>
        </p:nvSpPr>
        <p:spPr>
          <a:xfrm>
            <a:off x="354711" y="4252822"/>
            <a:ext cx="2212103" cy="10801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AD80AA-6DDC-4193-B284-62546002DA84}"/>
              </a:ext>
            </a:extLst>
          </p:cNvPr>
          <p:cNvSpPr/>
          <p:nvPr/>
        </p:nvSpPr>
        <p:spPr>
          <a:xfrm>
            <a:off x="354711" y="2418853"/>
            <a:ext cx="2212103" cy="2188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4CA9CD8-7809-4A5A-AD6A-670C858EEA4F}"/>
              </a:ext>
            </a:extLst>
          </p:cNvPr>
          <p:cNvSpPr/>
          <p:nvPr/>
        </p:nvSpPr>
        <p:spPr>
          <a:xfrm>
            <a:off x="354711" y="3717826"/>
            <a:ext cx="2212103" cy="534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7">
            <a:extLst>
              <a:ext uri="{FF2B5EF4-FFF2-40B4-BE49-F238E27FC236}">
                <a16:creationId xmlns:a16="http://schemas.microsoft.com/office/drawing/2014/main" id="{56F61D4A-0053-4A6D-8E7A-F889C67806EF}"/>
              </a:ext>
            </a:extLst>
          </p:cNvPr>
          <p:cNvSpPr/>
          <p:nvPr/>
        </p:nvSpPr>
        <p:spPr>
          <a:xfrm>
            <a:off x="3502918" y="1758659"/>
            <a:ext cx="6003764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Pre-Enjuague con agua reutilizado. Esta agua se recolecta en un tanque dese la ultima etapa de enjuague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7">
            <a:extLst>
              <a:ext uri="{FF2B5EF4-FFF2-40B4-BE49-F238E27FC236}">
                <a16:creationId xmlns:a16="http://schemas.microsoft.com/office/drawing/2014/main" id="{454C9C8D-510F-4CAD-8861-76AE0E64D6B5}"/>
              </a:ext>
            </a:extLst>
          </p:cNvPr>
          <p:cNvSpPr/>
          <p:nvPr/>
        </p:nvSpPr>
        <p:spPr>
          <a:xfrm>
            <a:off x="3502918" y="2541177"/>
            <a:ext cx="6003764" cy="162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Lavado Alcalino. Se subdivide en: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Avance y Retorno para llenar el circuito con la solución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retorno termino por conductividad y/o temperatura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Enjuague forma la etapa principal del programa CIP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7">
            <a:extLst>
              <a:ext uri="{FF2B5EF4-FFF2-40B4-BE49-F238E27FC236}">
                <a16:creationId xmlns:a16="http://schemas.microsoft.com/office/drawing/2014/main" id="{4D793A49-FD1D-4BE4-9DD0-E70AF23F71BC}"/>
              </a:ext>
            </a:extLst>
          </p:cNvPr>
          <p:cNvSpPr/>
          <p:nvPr/>
        </p:nvSpPr>
        <p:spPr>
          <a:xfrm>
            <a:off x="3502918" y="4345066"/>
            <a:ext cx="6003764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Enjuague entremedio. Esta agua puede ser recolectado en un tanque para ser utilizado como “Pre-Enjuague”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7">
            <a:extLst>
              <a:ext uri="{FF2B5EF4-FFF2-40B4-BE49-F238E27FC236}">
                <a16:creationId xmlns:a16="http://schemas.microsoft.com/office/drawing/2014/main" id="{B4CD8F7A-F019-4543-BF18-4A7925F2FC31}"/>
              </a:ext>
            </a:extLst>
          </p:cNvPr>
          <p:cNvSpPr/>
          <p:nvPr/>
        </p:nvSpPr>
        <p:spPr>
          <a:xfrm>
            <a:off x="3502918" y="5257697"/>
            <a:ext cx="600376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Lavado Acido. Similar a la etapa de Alcalino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882A077-DBE6-4FAC-82B6-9D8F5A8CD4FF}"/>
              </a:ext>
            </a:extLst>
          </p:cNvPr>
          <p:cNvSpPr/>
          <p:nvPr/>
        </p:nvSpPr>
        <p:spPr>
          <a:xfrm>
            <a:off x="353297" y="5332942"/>
            <a:ext cx="2212103" cy="6338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7">
            <a:extLst>
              <a:ext uri="{FF2B5EF4-FFF2-40B4-BE49-F238E27FC236}">
                <a16:creationId xmlns:a16="http://schemas.microsoft.com/office/drawing/2014/main" id="{684F3769-531E-4CFA-8905-AC888869D7A3}"/>
              </a:ext>
            </a:extLst>
          </p:cNvPr>
          <p:cNvSpPr/>
          <p:nvPr/>
        </p:nvSpPr>
        <p:spPr>
          <a:xfrm>
            <a:off x="3502918" y="5851780"/>
            <a:ext cx="6003764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enjuague. El agua se recolecta en un tanque de “Agua Recuperada” para usar en los “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Pre-enjuagues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7AE74C0-2BF5-4329-A024-96A0574386C0}"/>
              </a:ext>
            </a:extLst>
          </p:cNvPr>
          <p:cNvCxnSpPr>
            <a:stCxn id="9" idx="3"/>
          </p:cNvCxnSpPr>
          <p:nvPr/>
        </p:nvCxnSpPr>
        <p:spPr>
          <a:xfrm flipV="1">
            <a:off x="2566814" y="2097179"/>
            <a:ext cx="936104" cy="4311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38496E83-6D51-47E7-974A-8545D0FE6582}"/>
              </a:ext>
            </a:extLst>
          </p:cNvPr>
          <p:cNvCxnSpPr>
            <a:stCxn id="7" idx="3"/>
          </p:cNvCxnSpPr>
          <p:nvPr/>
        </p:nvCxnSpPr>
        <p:spPr>
          <a:xfrm>
            <a:off x="2566813" y="3177766"/>
            <a:ext cx="936105" cy="176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CC78AAA-3708-44F2-BB76-4475399B20DF}"/>
              </a:ext>
            </a:extLst>
          </p:cNvPr>
          <p:cNvCxnSpPr>
            <a:stCxn id="10" idx="3"/>
          </p:cNvCxnSpPr>
          <p:nvPr/>
        </p:nvCxnSpPr>
        <p:spPr>
          <a:xfrm>
            <a:off x="2566814" y="3985324"/>
            <a:ext cx="936104" cy="715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796150B2-EE53-45E0-B0F2-C9D60D9C773E}"/>
              </a:ext>
            </a:extLst>
          </p:cNvPr>
          <p:cNvCxnSpPr>
            <a:stCxn id="8" idx="3"/>
            <a:endCxn id="14" idx="1"/>
          </p:cNvCxnSpPr>
          <p:nvPr/>
        </p:nvCxnSpPr>
        <p:spPr>
          <a:xfrm>
            <a:off x="2566814" y="4792882"/>
            <a:ext cx="936104" cy="6608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31750B01-A17A-4A88-A746-D3D61371C92F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565400" y="5649856"/>
            <a:ext cx="937518" cy="5572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888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0A279FCF-5048-48F5-9DA3-C1540D4310FA}"/>
              </a:ext>
            </a:extLst>
          </p:cNvPr>
          <p:cNvSpPr/>
          <p:nvPr/>
        </p:nvSpPr>
        <p:spPr>
          <a:xfrm>
            <a:off x="354711" y="215593"/>
            <a:ext cx="977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Ventajas para los CIP con BatchXpert</a:t>
            </a:r>
          </a:p>
        </p:txBody>
      </p:sp>
      <p:pic>
        <p:nvPicPr>
          <p:cNvPr id="6" name="Imagen 5" descr="Forma&#10;&#10;Descripción generada automáticamente con confianza baja">
            <a:extLst>
              <a:ext uri="{FF2B5EF4-FFF2-40B4-BE49-F238E27FC236}">
                <a16:creationId xmlns:a16="http://schemas.microsoft.com/office/drawing/2014/main" id="{F47ABC8D-5885-4F96-8C43-651ADCA5B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0" y="6139883"/>
            <a:ext cx="1445979" cy="779812"/>
          </a:xfrm>
          <a:prstGeom prst="rect">
            <a:avLst/>
          </a:prstGeom>
        </p:spPr>
      </p:pic>
      <p:sp>
        <p:nvSpPr>
          <p:cNvPr id="4" name="Rectángulo 17">
            <a:extLst>
              <a:ext uri="{FF2B5EF4-FFF2-40B4-BE49-F238E27FC236}">
                <a16:creationId xmlns:a16="http://schemas.microsoft.com/office/drawing/2014/main" id="{F1CA09F3-A57A-4860-B558-C356BCD78D9C}"/>
              </a:ext>
            </a:extLst>
          </p:cNvPr>
          <p:cNvSpPr/>
          <p:nvPr/>
        </p:nvSpPr>
        <p:spPr>
          <a:xfrm>
            <a:off x="354711" y="800368"/>
            <a:ext cx="9268887" cy="281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Funcionalidades para realizar los CIP con Detergentes y Agua con recuperación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Posibilidad de incorporar una gran variedad de instrumentos para optimizar el consumo de detergentes y bajar el consumo de agua -&gt; usar un mínimo de detergentes y agua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los enjuagues entremedio de detergentes con muy poca agua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Posibilidad de ajustar los largos de tuberías dependiendo a cada tanque -&gt; mejor monitore y menos perdidas en fases de mezcla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Posibilidad de implementar Procesos específicos o especiales</a:t>
            </a:r>
          </a:p>
        </p:txBody>
      </p:sp>
      <p:pic>
        <p:nvPicPr>
          <p:cNvPr id="1028" name="Picture 4" descr="Water Reuse and Recycling - Pure Aqua, Inc.">
            <a:extLst>
              <a:ext uri="{FF2B5EF4-FFF2-40B4-BE49-F238E27FC236}">
                <a16:creationId xmlns:a16="http://schemas.microsoft.com/office/drawing/2014/main" id="{F5EB0E86-3922-40CF-BA91-9E5B407E0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37295" y="455019"/>
            <a:ext cx="2016225" cy="202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versa Port Pustii process instrumentation - our4.at">
            <a:extLst>
              <a:ext uri="{FF2B5EF4-FFF2-40B4-BE49-F238E27FC236}">
                <a16:creationId xmlns:a16="http://schemas.microsoft.com/office/drawing/2014/main" id="{A7196F48-1350-4985-9983-883B3E3D1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822" y="4922450"/>
            <a:ext cx="3744415" cy="167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8BE11B-6BF3-40B7-8213-C9D1FB9EC0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7294" y="4732051"/>
            <a:ext cx="3601337" cy="1919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 descr="Torre de metal&#10;&#10;Descripción generada automáticamente con confianza media">
            <a:extLst>
              <a:ext uri="{FF2B5EF4-FFF2-40B4-BE49-F238E27FC236}">
                <a16:creationId xmlns:a16="http://schemas.microsoft.com/office/drawing/2014/main" id="{21C571DB-8BE2-4343-A46A-AFA2FDD21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692" y="3940278"/>
            <a:ext cx="2999247" cy="2249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73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06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955" y="189434"/>
            <a:ext cx="3370915" cy="525658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0962" y="26330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para el CIP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8D5C212-3197-4C54-993D-4C93BDF1C728}"/>
              </a:ext>
            </a:extLst>
          </p:cNvPr>
          <p:cNvSpPr/>
          <p:nvPr/>
        </p:nvSpPr>
        <p:spPr>
          <a:xfrm>
            <a:off x="409995" y="1236526"/>
            <a:ext cx="6981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Para Mejorar y monitorear los Procesos CIP se utilizan software de control de procesos.</a:t>
            </a:r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AFB6E0E-6B92-4E62-BA83-C4E780EC70E5}"/>
              </a:ext>
            </a:extLst>
          </p:cNvPr>
          <p:cNvSpPr/>
          <p:nvPr/>
        </p:nvSpPr>
        <p:spPr>
          <a:xfrm>
            <a:off x="184730" y="2565698"/>
            <a:ext cx="4326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tx2"/>
                </a:solidFill>
              </a:rPr>
              <a:t>Objetivos de un Software de control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7481C0A-D5D1-44AC-90EB-87A91BDE96BA}"/>
              </a:ext>
            </a:extLst>
          </p:cNvPr>
          <p:cNvSpPr/>
          <p:nvPr/>
        </p:nvSpPr>
        <p:spPr>
          <a:xfrm>
            <a:off x="213195" y="3182608"/>
            <a:ext cx="68181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CL" dirty="0"/>
              <a:t>Reducir dependencia al personal de operación</a:t>
            </a:r>
          </a:p>
          <a:p>
            <a:pPr marL="342900" indent="-342900">
              <a:buFontTx/>
              <a:buChar char="-"/>
            </a:pPr>
            <a:r>
              <a:rPr lang="es-CL" dirty="0"/>
              <a:t>Programas estandardizados de limpieza, para los diferentes áreas de la planta</a:t>
            </a:r>
          </a:p>
          <a:p>
            <a:pPr marL="342900" indent="-342900">
              <a:buFontTx/>
              <a:buChar char="-"/>
            </a:pPr>
            <a:r>
              <a:rPr lang="es-CL" dirty="0"/>
              <a:t>Reducir Consumos</a:t>
            </a:r>
          </a:p>
          <a:p>
            <a:pPr marL="342900" indent="-342900">
              <a:buFontTx/>
              <a:buChar char="-"/>
            </a:pPr>
            <a:r>
              <a:rPr lang="es-CL" dirty="0"/>
              <a:t>Registro y reportes automáticos de los CIP realizados</a:t>
            </a:r>
          </a:p>
          <a:p>
            <a:pPr marL="342900" indent="-342900">
              <a:buFontTx/>
              <a:buChar char="-"/>
            </a:pPr>
            <a:r>
              <a:rPr lang="es-CL" dirty="0"/>
              <a:t>Control de acceso y auditoria de los parámetros</a:t>
            </a:r>
            <a:endParaRPr lang="es-ES" dirty="0"/>
          </a:p>
        </p:txBody>
      </p:sp>
      <p:pic>
        <p:nvPicPr>
          <p:cNvPr id="21" name="Imagen 20" descr="Pantalla de computadora con imagen de oficina&#10;&#10;Descripción generada automáticamente">
            <a:extLst>
              <a:ext uri="{FF2B5EF4-FFF2-40B4-BE49-F238E27FC236}">
                <a16:creationId xmlns:a16="http://schemas.microsoft.com/office/drawing/2014/main" id="{3C521F0E-ECC9-46AD-9D2D-69F598BED2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310" y="3573086"/>
            <a:ext cx="5050902" cy="291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AA34064-6747-4406-A9AC-AC2244EDE6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017" y="1051093"/>
            <a:ext cx="4333214" cy="231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5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955" y="4405824"/>
            <a:ext cx="3370915" cy="104019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4328" y="362568"/>
            <a:ext cx="977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control de procesos “BatchXpert”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8D5C212-3197-4C54-993D-4C93BDF1C728}"/>
              </a:ext>
            </a:extLst>
          </p:cNvPr>
          <p:cNvSpPr/>
          <p:nvPr/>
        </p:nvSpPr>
        <p:spPr>
          <a:xfrm>
            <a:off x="274328" y="1138936"/>
            <a:ext cx="6242214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s-C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sistema BatchXpert es un sistema de control de proceso por lotes, gestión y generación informes. Es capaz de gestionar, controlar y monitorear la producción de productos por lotes, en especial procesos CIP.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AFB6E0E-6B92-4E62-BA83-C4E780EC70E5}"/>
              </a:ext>
            </a:extLst>
          </p:cNvPr>
          <p:cNvSpPr/>
          <p:nvPr/>
        </p:nvSpPr>
        <p:spPr>
          <a:xfrm>
            <a:off x="274328" y="2725573"/>
            <a:ext cx="4326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tx2"/>
                </a:solidFill>
              </a:rPr>
              <a:t>Ventajas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7481C0A-D5D1-44AC-90EB-87A91BDE96BA}"/>
              </a:ext>
            </a:extLst>
          </p:cNvPr>
          <p:cNvSpPr/>
          <p:nvPr/>
        </p:nvSpPr>
        <p:spPr>
          <a:xfrm>
            <a:off x="283437" y="3182387"/>
            <a:ext cx="8074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CL" dirty="0"/>
              <a:t>Interface usuario Estandardizado con sistema SCADA</a:t>
            </a:r>
          </a:p>
        </p:txBody>
      </p:sp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D132703A-7FAA-4C9F-9C1B-2DFED146D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25" y="4582558"/>
            <a:ext cx="3540256" cy="1909249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0E33CE0F-66E6-4B6E-980E-71767FADAE34}"/>
              </a:ext>
            </a:extLst>
          </p:cNvPr>
          <p:cNvSpPr/>
          <p:nvPr/>
        </p:nvSpPr>
        <p:spPr>
          <a:xfrm>
            <a:off x="242878" y="5378911"/>
            <a:ext cx="6121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dirty="0"/>
              <a:t>Software creado y desarrollado en chile, con servicio local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44352DC-83A4-42AB-87A8-D75114C28C74}"/>
              </a:ext>
            </a:extLst>
          </p:cNvPr>
          <p:cNvSpPr/>
          <p:nvPr/>
        </p:nvSpPr>
        <p:spPr>
          <a:xfrm>
            <a:off x="274328" y="3585812"/>
            <a:ext cx="8074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CL" dirty="0"/>
              <a:t>Administración de Recetas y Programas por el usuario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EC0C2A9-434C-4E54-B047-8040331DA53E}"/>
              </a:ext>
            </a:extLst>
          </p:cNvPr>
          <p:cNvSpPr/>
          <p:nvPr/>
        </p:nvSpPr>
        <p:spPr>
          <a:xfrm>
            <a:off x="249046" y="3985922"/>
            <a:ext cx="6108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CL" dirty="0"/>
              <a:t>Generación automática de datos históricos e informes de los procesos realizados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F8F1D16-6BFC-49C9-8646-F41EF7C24850}"/>
              </a:ext>
            </a:extLst>
          </p:cNvPr>
          <p:cNvSpPr/>
          <p:nvPr/>
        </p:nvSpPr>
        <p:spPr>
          <a:xfrm>
            <a:off x="274328" y="4693808"/>
            <a:ext cx="6027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dirty="0"/>
              <a:t>Registro de todos los modificaciones realizadas al sistema para permitir una auditoria completa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A806B3-5058-431E-AD7B-A34837DEFF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542" y="1052731"/>
            <a:ext cx="3774015" cy="206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571CFC3-8636-4061-BD0A-D9F7B3D4D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296" y="1306230"/>
            <a:ext cx="3703841" cy="210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699EED0-BA87-4445-89A0-95862F9C1B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334" y="1731475"/>
            <a:ext cx="3855590" cy="1988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8D0B726-D472-4D1A-8A8B-F2FCAEDA66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736" y="2036956"/>
            <a:ext cx="3772046" cy="209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5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5" grpId="0"/>
      <p:bldP spid="16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2C43B74-E66F-4B73-BBE9-835FC7CC6F5A}"/>
              </a:ext>
            </a:extLst>
          </p:cNvPr>
          <p:cNvSpPr/>
          <p:nvPr/>
        </p:nvSpPr>
        <p:spPr>
          <a:xfrm>
            <a:off x="478857" y="329799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del sistema “BatchXpert”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BAE0CD4-1539-4AFF-8058-53BBE68AB1D7}"/>
              </a:ext>
            </a:extLst>
          </p:cNvPr>
          <p:cNvSpPr/>
          <p:nvPr/>
        </p:nvSpPr>
        <p:spPr>
          <a:xfrm>
            <a:off x="478857" y="1052582"/>
            <a:ext cx="4326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tx2"/>
                </a:solidFill>
              </a:rPr>
              <a:t>Procesador lógico programable (PLC)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C0379B4-4026-47A8-8078-52719CCB7FC3}"/>
              </a:ext>
            </a:extLst>
          </p:cNvPr>
          <p:cNvSpPr/>
          <p:nvPr/>
        </p:nvSpPr>
        <p:spPr>
          <a:xfrm>
            <a:off x="478857" y="2706449"/>
            <a:ext cx="4326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tx2"/>
                </a:solidFill>
              </a:rPr>
              <a:t>Estación de Operación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1E50CBF-D1B4-4E1D-A298-69FDFD341CFF}"/>
              </a:ext>
            </a:extLst>
          </p:cNvPr>
          <p:cNvSpPr/>
          <p:nvPr/>
        </p:nvSpPr>
        <p:spPr>
          <a:xfrm>
            <a:off x="478857" y="4066470"/>
            <a:ext cx="4326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tx2"/>
                </a:solidFill>
              </a:rPr>
              <a:t>Pantallas locales de Operación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57EEA4-EF42-4295-9E8B-2C13788D0C59}"/>
              </a:ext>
            </a:extLst>
          </p:cNvPr>
          <p:cNvSpPr/>
          <p:nvPr/>
        </p:nvSpPr>
        <p:spPr>
          <a:xfrm>
            <a:off x="478857" y="1449209"/>
            <a:ext cx="6192413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 para la ejecución de los procesos en tiempo real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Monitore</a:t>
            </a:r>
            <a:r>
              <a:rPr lang="es-C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y supervisión de los implementos de seguridad y de los parámetros del proceso</a:t>
            </a:r>
            <a:endParaRPr lang="es-C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C6FA61A-0C74-4012-8115-E9123E4C84C4}"/>
              </a:ext>
            </a:extLst>
          </p:cNvPr>
          <p:cNvSpPr/>
          <p:nvPr/>
        </p:nvSpPr>
        <p:spPr>
          <a:xfrm>
            <a:off x="480730" y="3041531"/>
            <a:ext cx="9050526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Acceso a los Pantallas SCADA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Revisión de los reportes y gestión de recetas y programas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C11B7BA-7BEC-4B5D-9C64-4A65A78928D7}"/>
              </a:ext>
            </a:extLst>
          </p:cNvPr>
          <p:cNvSpPr/>
          <p:nvPr/>
        </p:nvSpPr>
        <p:spPr>
          <a:xfrm>
            <a:off x="478857" y="4466580"/>
            <a:ext cx="9050526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Operación simplificado en terreno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Acceso a los operaciones mas importantes directamente desde el terreno</a:t>
            </a:r>
          </a:p>
        </p:txBody>
      </p:sp>
      <p:pic>
        <p:nvPicPr>
          <p:cNvPr id="1026" name="Picture 2" descr="Autómata Simatic S7-1500 - Consultoría &amp;amp; Formación Técnica">
            <a:extLst>
              <a:ext uri="{FF2B5EF4-FFF2-40B4-BE49-F238E27FC236}">
                <a16:creationId xmlns:a16="http://schemas.microsoft.com/office/drawing/2014/main" id="{2825EECE-2931-4CD3-AC4A-20BCD26E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294" y="1046118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Una computadora en un escritorio&#10;&#10;Descripción generada automáticamente">
            <a:extLst>
              <a:ext uri="{FF2B5EF4-FFF2-40B4-BE49-F238E27FC236}">
                <a16:creationId xmlns:a16="http://schemas.microsoft.com/office/drawing/2014/main" id="{E0790A52-9F06-43F4-A9FF-5FCFEC115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318" y="2312020"/>
            <a:ext cx="4285026" cy="191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 descr="Una pantalla de un televisor&#10;&#10;Descripción generada automáticamente con confianza media">
            <a:extLst>
              <a:ext uri="{FF2B5EF4-FFF2-40B4-BE49-F238E27FC236}">
                <a16:creationId xmlns:a16="http://schemas.microsoft.com/office/drawing/2014/main" id="{3E6D208F-8A05-4C54-91FA-801709E716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7494" y="4100914"/>
            <a:ext cx="3254344" cy="2303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8FD973D8-4F2C-48F2-9DD9-5879FDFB89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0" y="6139883"/>
            <a:ext cx="1445979" cy="7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226A34C-ED07-4329-BA3A-F3A0619CED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750" y="2010981"/>
            <a:ext cx="7844285" cy="4337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62378FE-0986-4269-80B5-7F9E3AC58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0958" y="2646979"/>
            <a:ext cx="3816426" cy="306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EFCF4C-26BB-44C6-B3D6-8629AF350F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118" y="2646979"/>
            <a:ext cx="3206607" cy="324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3">
            <a:extLst>
              <a:ext uri="{FF2B5EF4-FFF2-40B4-BE49-F238E27FC236}">
                <a16:creationId xmlns:a16="http://schemas.microsoft.com/office/drawing/2014/main" id="{CC1B508A-51A9-4198-9D37-BEC5FCAEB73E}"/>
              </a:ext>
            </a:extLst>
          </p:cNvPr>
          <p:cNvSpPr/>
          <p:nvPr/>
        </p:nvSpPr>
        <p:spPr>
          <a:xfrm>
            <a:off x="322082" y="359475"/>
            <a:ext cx="977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HMI – interface operación y producción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Forma&#10;&#10;Descripción generada automáticamente con confianza baja">
            <a:extLst>
              <a:ext uri="{FF2B5EF4-FFF2-40B4-BE49-F238E27FC236}">
                <a16:creationId xmlns:a16="http://schemas.microsoft.com/office/drawing/2014/main" id="{18965699-F4F0-4E03-A813-AEFF5BEC3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0" y="6139883"/>
            <a:ext cx="1445979" cy="779812"/>
          </a:xfrm>
          <a:prstGeom prst="rect">
            <a:avLst/>
          </a:prstGeom>
        </p:spPr>
      </p:pic>
      <p:sp>
        <p:nvSpPr>
          <p:cNvPr id="3" name="Rectángulo 17">
            <a:extLst>
              <a:ext uri="{FF2B5EF4-FFF2-40B4-BE49-F238E27FC236}">
                <a16:creationId xmlns:a16="http://schemas.microsoft.com/office/drawing/2014/main" id="{167991E5-6D7C-4BC0-8765-6D03DE7EC99D}"/>
              </a:ext>
            </a:extLst>
          </p:cNvPr>
          <p:cNvSpPr/>
          <p:nvPr/>
        </p:nvSpPr>
        <p:spPr>
          <a:xfrm>
            <a:off x="322082" y="1094734"/>
            <a:ext cx="8568952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bología y colores estandardizados facilitan la detecciones de anomalías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Funcionalidades de Elementos estandardizados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C47D6370-B48D-4EEE-9442-8FEE260E07A7}"/>
              </a:ext>
            </a:extLst>
          </p:cNvPr>
          <p:cNvSpPr/>
          <p:nvPr/>
        </p:nvSpPr>
        <p:spPr>
          <a:xfrm>
            <a:off x="357048" y="355015"/>
            <a:ext cx="11354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de Recetas y programas de limpieza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17">
            <a:extLst>
              <a:ext uri="{FF2B5EF4-FFF2-40B4-BE49-F238E27FC236}">
                <a16:creationId xmlns:a16="http://schemas.microsoft.com/office/drawing/2014/main" id="{FBECB678-5CA2-4254-B187-B7BB00606E5B}"/>
              </a:ext>
            </a:extLst>
          </p:cNvPr>
          <p:cNvSpPr/>
          <p:nvPr/>
        </p:nvSpPr>
        <p:spPr>
          <a:xfrm>
            <a:off x="357048" y="1053530"/>
            <a:ext cx="10562694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y creación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eficiente e intuitivo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Recetas por el usuario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completa de todos los modificaciones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Recetas estandarizadas para “clases” de equipos (por ejemplo, un programa para todos los tanques).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7C88D4-638C-4F11-838D-EA39E23ED1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2558" y="2853730"/>
            <a:ext cx="5472608" cy="289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 descr="Forma&#10;&#10;Descripción generada automáticamente con confianza baja">
            <a:extLst>
              <a:ext uri="{FF2B5EF4-FFF2-40B4-BE49-F238E27FC236}">
                <a16:creationId xmlns:a16="http://schemas.microsoft.com/office/drawing/2014/main" id="{7E1C1D9B-91E9-44F9-81EF-972670289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0" y="6139883"/>
            <a:ext cx="1445979" cy="7798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4765FA-7A08-43DA-9842-8040BCD0E1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207" y="2756849"/>
            <a:ext cx="5184576" cy="304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B8A93A-A380-4B19-B915-C65DB1AE90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2758" y="3362999"/>
            <a:ext cx="5251321" cy="2891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2EA3F6-691D-4E3D-B061-391B6456CF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206" y="2671430"/>
            <a:ext cx="5346992" cy="329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77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20">
            <a:extLst>
              <a:ext uri="{FF2B5EF4-FFF2-40B4-BE49-F238E27FC236}">
                <a16:creationId xmlns:a16="http://schemas.microsoft.com/office/drawing/2014/main" id="{0C825309-66C8-43C7-A19A-A1454270B9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18742" y="3479628"/>
            <a:ext cx="6289563" cy="324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24">
            <a:extLst>
              <a:ext uri="{FF2B5EF4-FFF2-40B4-BE49-F238E27FC236}">
                <a16:creationId xmlns:a16="http://schemas.microsoft.com/office/drawing/2014/main" id="{E9BB29FB-E325-4DFD-AA9D-16F5C75D2E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18742" y="3479628"/>
            <a:ext cx="6289563" cy="324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7A42FAA-EFBF-4255-A667-0D146267BCE2}"/>
              </a:ext>
            </a:extLst>
          </p:cNvPr>
          <p:cNvSpPr/>
          <p:nvPr/>
        </p:nvSpPr>
        <p:spPr>
          <a:xfrm>
            <a:off x="357048" y="355015"/>
            <a:ext cx="977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Históricos del proceso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17">
            <a:extLst>
              <a:ext uri="{FF2B5EF4-FFF2-40B4-BE49-F238E27FC236}">
                <a16:creationId xmlns:a16="http://schemas.microsoft.com/office/drawing/2014/main" id="{C4845A71-67B4-4E56-9374-0436C56354EF}"/>
              </a:ext>
            </a:extLst>
          </p:cNvPr>
          <p:cNvSpPr/>
          <p:nvPr/>
        </p:nvSpPr>
        <p:spPr>
          <a:xfrm>
            <a:off x="354711" y="1120058"/>
            <a:ext cx="10562694" cy="217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Protocolo completo con todos pasos y todos valores actuales y nominales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Protocolo personalizada con los valores mas significantes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tocolo todos los operaciones en manuales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de materiales usados y producidos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Histórico de valores analógicos y alarmas</a:t>
            </a:r>
          </a:p>
        </p:txBody>
      </p:sp>
      <p:pic>
        <p:nvPicPr>
          <p:cNvPr id="10" name="Imagen 9" descr="Forma&#10;&#10;Descripción generada automáticamente con confianza baja">
            <a:extLst>
              <a:ext uri="{FF2B5EF4-FFF2-40B4-BE49-F238E27FC236}">
                <a16:creationId xmlns:a16="http://schemas.microsoft.com/office/drawing/2014/main" id="{13B15CF3-B0F8-400C-A102-3F18ED6E7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0" y="6139883"/>
            <a:ext cx="1445979" cy="7798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B905452-0840-46BC-847B-9633DF5418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8741" y="3479628"/>
            <a:ext cx="6289563" cy="324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10">
            <a:extLst>
              <a:ext uri="{FF2B5EF4-FFF2-40B4-BE49-F238E27FC236}">
                <a16:creationId xmlns:a16="http://schemas.microsoft.com/office/drawing/2014/main" id="{FCD3DC87-2FC8-415B-B12A-B46ED619FCF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093" y="3479628"/>
            <a:ext cx="6289563" cy="324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7861A0F-CE1C-4E59-9A01-B05EE6BF0C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917092" y="3423801"/>
            <a:ext cx="6289563" cy="331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5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7">
            <a:extLst>
              <a:ext uri="{FF2B5EF4-FFF2-40B4-BE49-F238E27FC236}">
                <a16:creationId xmlns:a16="http://schemas.microsoft.com/office/drawing/2014/main" id="{C4476E85-393C-4216-B396-8BB61BBE0BF1}"/>
              </a:ext>
            </a:extLst>
          </p:cNvPr>
          <p:cNvSpPr/>
          <p:nvPr/>
        </p:nvSpPr>
        <p:spPr>
          <a:xfrm>
            <a:off x="331074" y="345559"/>
            <a:ext cx="11596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Monitoreo y gestión automática de “Estatus de Higiene”</a:t>
            </a:r>
          </a:p>
        </p:txBody>
      </p:sp>
      <p:sp>
        <p:nvSpPr>
          <p:cNvPr id="6" name="Rectángulo 17">
            <a:extLst>
              <a:ext uri="{FF2B5EF4-FFF2-40B4-BE49-F238E27FC236}">
                <a16:creationId xmlns:a16="http://schemas.microsoft.com/office/drawing/2014/main" id="{451E0181-1D99-497D-A8D0-3F0AA0998C78}"/>
              </a:ext>
            </a:extLst>
          </p:cNvPr>
          <p:cNvSpPr/>
          <p:nvPr/>
        </p:nvSpPr>
        <p:spPr>
          <a:xfrm>
            <a:off x="350532" y="1053530"/>
            <a:ext cx="9217024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Estatus de Higiene (Sucio, Limpio, Estéril y Limpieza vencida)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Caducidad de cada estatus de higiene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ajustable según requisitos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de los últimos limpiezas y producciones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E48B642-DF91-4758-9B33-483367C16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50" y="2441104"/>
            <a:ext cx="445873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 descr="Forma&#10;&#10;Descripción generada automáticamente con confianza baja">
            <a:extLst>
              <a:ext uri="{FF2B5EF4-FFF2-40B4-BE49-F238E27FC236}">
                <a16:creationId xmlns:a16="http://schemas.microsoft.com/office/drawing/2014/main" id="{52D6CB5E-C50E-49F2-A869-62EFC2920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0" y="6139883"/>
            <a:ext cx="1445979" cy="77981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E0FC442-445B-4203-A869-3437F63C56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2797" y="3861842"/>
            <a:ext cx="2088233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BAFBC6E-02D4-4D74-A70A-0A496A84E9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2958" y="3765719"/>
            <a:ext cx="5023673" cy="2820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3A485D0-C35A-477C-A90D-59A0EACE41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0789" y="2997746"/>
            <a:ext cx="1080121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0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407501B9-D081-4BF3-A817-04C6CD6621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2677" y="1849030"/>
            <a:ext cx="8784976" cy="423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3">
            <a:extLst>
              <a:ext uri="{FF2B5EF4-FFF2-40B4-BE49-F238E27FC236}">
                <a16:creationId xmlns:a16="http://schemas.microsoft.com/office/drawing/2014/main" id="{0A279FCF-5048-48F5-9DA3-C1540D4310FA}"/>
              </a:ext>
            </a:extLst>
          </p:cNvPr>
          <p:cNvSpPr/>
          <p:nvPr/>
        </p:nvSpPr>
        <p:spPr>
          <a:xfrm>
            <a:off x="357048" y="355015"/>
            <a:ext cx="977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CIP en BatchXpert</a:t>
            </a:r>
          </a:p>
        </p:txBody>
      </p:sp>
      <p:pic>
        <p:nvPicPr>
          <p:cNvPr id="6" name="Imagen 5" descr="Forma&#10;&#10;Descripción generada automáticamente con confianza baja">
            <a:extLst>
              <a:ext uri="{FF2B5EF4-FFF2-40B4-BE49-F238E27FC236}">
                <a16:creationId xmlns:a16="http://schemas.microsoft.com/office/drawing/2014/main" id="{F47ABC8D-5885-4F96-8C43-651ADCA5B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0" y="6139883"/>
            <a:ext cx="1445979" cy="779812"/>
          </a:xfrm>
          <a:prstGeom prst="rect">
            <a:avLst/>
          </a:prstGeom>
        </p:spPr>
      </p:pic>
      <p:sp>
        <p:nvSpPr>
          <p:cNvPr id="4" name="Rectángulo 17">
            <a:extLst>
              <a:ext uri="{FF2B5EF4-FFF2-40B4-BE49-F238E27FC236}">
                <a16:creationId xmlns:a16="http://schemas.microsoft.com/office/drawing/2014/main" id="{9BBFCA57-C1E9-40AE-9425-F1DEFD3A615C}"/>
              </a:ext>
            </a:extLst>
          </p:cNvPr>
          <p:cNvSpPr/>
          <p:nvPr/>
        </p:nvSpPr>
        <p:spPr>
          <a:xfrm>
            <a:off x="357048" y="1008624"/>
            <a:ext cx="10562694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pueden implementar una gran variedad de conceptos y estaciones CIP al sistema. El siguiente funcionará como ejemplo.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16B757C-E106-4151-8564-C948CB4AA8D1}"/>
              </a:ext>
            </a:extLst>
          </p:cNvPr>
          <p:cNvSpPr/>
          <p:nvPr/>
        </p:nvSpPr>
        <p:spPr>
          <a:xfrm>
            <a:off x="4727054" y="3160027"/>
            <a:ext cx="4032448" cy="2718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F5EE72C-E471-471D-B8A7-487B05304CD7}"/>
              </a:ext>
            </a:extLst>
          </p:cNvPr>
          <p:cNvSpPr txBox="1"/>
          <p:nvPr/>
        </p:nvSpPr>
        <p:spPr>
          <a:xfrm>
            <a:off x="8831510" y="3429794"/>
            <a:ext cx="324036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Tres tanques de detergentes: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/>
              <a:t>Agua recuperada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/>
              <a:t>Alcalino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/>
              <a:t>Acido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/>
              <a:t>Agua directo</a:t>
            </a: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A6878E4F-7904-4533-B507-65E925DCD032}"/>
              </a:ext>
            </a:extLst>
          </p:cNvPr>
          <p:cNvGrpSpPr/>
          <p:nvPr/>
        </p:nvGrpSpPr>
        <p:grpSpPr>
          <a:xfrm>
            <a:off x="1630710" y="2709714"/>
            <a:ext cx="3528392" cy="2808312"/>
            <a:chOff x="1630710" y="2709714"/>
            <a:chExt cx="3528392" cy="2808312"/>
          </a:xfrm>
        </p:grpSpPr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2302A938-A732-4E49-A601-8C1891A937BC}"/>
                </a:ext>
              </a:extLst>
            </p:cNvPr>
            <p:cNvCxnSpPr>
              <a:cxnSpLocks/>
            </p:cNvCxnSpPr>
            <p:nvPr/>
          </p:nvCxnSpPr>
          <p:spPr>
            <a:xfrm>
              <a:off x="5159102" y="4869954"/>
              <a:ext cx="0" cy="6480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9E3E9C51-F259-4D76-B217-0AF64FC6D762}"/>
                </a:ext>
              </a:extLst>
            </p:cNvPr>
            <p:cNvCxnSpPr>
              <a:cxnSpLocks/>
            </p:cNvCxnSpPr>
            <p:nvPr/>
          </p:nvCxnSpPr>
          <p:spPr>
            <a:xfrm>
              <a:off x="2854846" y="5518026"/>
              <a:ext cx="230425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CECBA350-44B2-470D-B99F-52D173629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4846" y="2709714"/>
              <a:ext cx="0" cy="28083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Conector recto de flecha 52">
              <a:extLst>
                <a:ext uri="{FF2B5EF4-FFF2-40B4-BE49-F238E27FC236}">
                  <a16:creationId xmlns:a16="http://schemas.microsoft.com/office/drawing/2014/main" id="{0A73842C-F039-43F7-BEDB-943F12FD99B3}"/>
                </a:ext>
              </a:extLst>
            </p:cNvPr>
            <p:cNvCxnSpPr/>
            <p:nvPr/>
          </p:nvCxnSpPr>
          <p:spPr>
            <a:xfrm flipH="1">
              <a:off x="1630710" y="2709714"/>
              <a:ext cx="12241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A523B6B8-5865-41BF-9B93-8ACDADB283B5}"/>
              </a:ext>
            </a:extLst>
          </p:cNvPr>
          <p:cNvGrpSpPr/>
          <p:nvPr/>
        </p:nvGrpSpPr>
        <p:grpSpPr>
          <a:xfrm>
            <a:off x="3430910" y="2565698"/>
            <a:ext cx="1872208" cy="1162009"/>
            <a:chOff x="3430910" y="2565698"/>
            <a:chExt cx="1872208" cy="1162009"/>
          </a:xfrm>
        </p:grpSpPr>
        <p:cxnSp>
          <p:nvCxnSpPr>
            <p:cNvPr id="56" name="Conector recto de flecha 55">
              <a:extLst>
                <a:ext uri="{FF2B5EF4-FFF2-40B4-BE49-F238E27FC236}">
                  <a16:creationId xmlns:a16="http://schemas.microsoft.com/office/drawing/2014/main" id="{B5AF5F74-9449-40A9-ADA4-C081A106A369}"/>
                </a:ext>
              </a:extLst>
            </p:cNvPr>
            <p:cNvCxnSpPr/>
            <p:nvPr/>
          </p:nvCxnSpPr>
          <p:spPr>
            <a:xfrm flipH="1">
              <a:off x="3430910" y="2565698"/>
              <a:ext cx="187220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08E76525-FB76-4136-8E45-D89AA47E5E30}"/>
                </a:ext>
              </a:extLst>
            </p:cNvPr>
            <p:cNvCxnSpPr/>
            <p:nvPr/>
          </p:nvCxnSpPr>
          <p:spPr>
            <a:xfrm>
              <a:off x="3430910" y="2565698"/>
              <a:ext cx="0" cy="7200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AE7BDC53-9A86-4F9C-95C8-D5503D2C84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0910" y="3286164"/>
              <a:ext cx="171980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Conector recto de flecha 62">
              <a:extLst>
                <a:ext uri="{FF2B5EF4-FFF2-40B4-BE49-F238E27FC236}">
                  <a16:creationId xmlns:a16="http://schemas.microsoft.com/office/drawing/2014/main" id="{EDBE9A14-00DD-4A61-A70C-9DDDF4715CF9}"/>
                </a:ext>
              </a:extLst>
            </p:cNvPr>
            <p:cNvCxnSpPr>
              <a:cxnSpLocks/>
            </p:cNvCxnSpPr>
            <p:nvPr/>
          </p:nvCxnSpPr>
          <p:spPr>
            <a:xfrm>
              <a:off x="5163389" y="3285778"/>
              <a:ext cx="0" cy="441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A3AEC2A-8889-4A6E-9F8A-649D0A56CFE7}"/>
              </a:ext>
            </a:extLst>
          </p:cNvPr>
          <p:cNvSpPr txBox="1"/>
          <p:nvPr/>
        </p:nvSpPr>
        <p:spPr>
          <a:xfrm>
            <a:off x="3830449" y="2055667"/>
            <a:ext cx="150858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Retorno CIP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084B78F0-64E5-45EC-AA5D-926ED0FA4485}"/>
              </a:ext>
            </a:extLst>
          </p:cNvPr>
          <p:cNvSpPr txBox="1"/>
          <p:nvPr/>
        </p:nvSpPr>
        <p:spPr>
          <a:xfrm>
            <a:off x="1311526" y="2171393"/>
            <a:ext cx="150858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Avance CIP</a:t>
            </a:r>
          </a:p>
        </p:txBody>
      </p:sp>
    </p:spTree>
    <p:extLst>
      <p:ext uri="{BB962C8B-B14F-4D97-AF65-F5344CB8AC3E}">
        <p14:creationId xmlns:p14="http://schemas.microsoft.com/office/powerpoint/2010/main" val="8346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619</Words>
  <Application>Microsoft Office PowerPoint</Application>
  <PresentationFormat>Personalizado</PresentationFormat>
  <Paragraphs>68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Eugenio Goicoechea</dc:creator>
  <cp:lastModifiedBy>Stefan Hasensperling</cp:lastModifiedBy>
  <cp:revision>227</cp:revision>
  <dcterms:created xsi:type="dcterms:W3CDTF">2020-10-08T13:47:53Z</dcterms:created>
  <dcterms:modified xsi:type="dcterms:W3CDTF">2022-10-25T01:37:25Z</dcterms:modified>
</cp:coreProperties>
</file>